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8C4742-6046-46E7-AFEC-2D15120F7AD4}">
  <a:tblStyle styleId="{A98C4742-6046-46E7-AFEC-2D15120F7A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5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3211c47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d3211c47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3211c471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d3211c471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d3211c471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d3211c471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d3211c47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d3211c47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d3211c471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d3211c471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d3211c471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d3211c471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94028b0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94028b0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d3211c471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d3211c47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d3211c471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d3211c471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d3211c471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d3211c471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d3211c4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d3211c4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94028b0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94028b0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3211c4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3211c4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d3211c471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d3211c471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5.png"/><Relationship Id="rId5" Type="http://schemas.openxmlformats.org/officeDocument/2006/relationships/hyperlink" Target="http://www.qwentamaker.com" TargetMode="External"/><Relationship Id="rId6" Type="http://schemas.openxmlformats.org/officeDocument/2006/relationships/hyperlink" Target="mailto:contact@qwentamaker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0100"/>
            <a:ext cx="9144003" cy="20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805850" y="833775"/>
            <a:ext cx="4701600" cy="6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Présentation solution technique</a:t>
            </a:r>
            <a:endParaRPr b="1" sz="30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325" y="4259651"/>
            <a:ext cx="1750668" cy="8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0" y="4792925"/>
            <a:ext cx="1081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Version 1.0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3405675" y="4779125"/>
            <a:ext cx="3661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Laurent De La Calle - Webgencia</a:t>
            </a:r>
            <a:endParaRPr sz="100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75" y="161544"/>
            <a:ext cx="1917675" cy="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802" y="1731225"/>
            <a:ext cx="2342443" cy="25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8353800" y="50100"/>
            <a:ext cx="1141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15/10/2023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>
            <a:alpha val="71520"/>
          </a:srgbClr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5572525" y="2814650"/>
            <a:ext cx="1988400" cy="892200"/>
          </a:xfrm>
          <a:prstGeom prst="wedgeRoundRectCallout">
            <a:avLst>
              <a:gd fmla="val -141713" name="adj1"/>
              <a:gd fmla="val -6459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5" y="1639850"/>
            <a:ext cx="3538699" cy="25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DashBoard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/>
          <p:nvPr/>
        </p:nvSpPr>
        <p:spPr>
          <a:xfrm>
            <a:off x="5524750" y="1012550"/>
            <a:ext cx="2169000" cy="11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5572525" y="1095150"/>
            <a:ext cx="2081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Création du dashboard avec Next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Aperçu en temps réel du menu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Connexion avec Base de données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Formulaire et modale 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créé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via Tailwind en CSS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5612600" y="2964100"/>
            <a:ext cx="189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ReactToprint </a:t>
            </a:r>
            <a:r>
              <a:rPr lang="fr" sz="1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: module permettant l’impression de composants</a:t>
            </a:r>
            <a:endParaRPr sz="1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594575"/>
            <a:ext cx="3398476" cy="23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50" y="3028575"/>
            <a:ext cx="3315000" cy="1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576" y="683300"/>
            <a:ext cx="4823826" cy="343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187450" y="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Création de menu et de plats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359925" y="336450"/>
            <a:ext cx="1323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500" y="874675"/>
            <a:ext cx="5156501" cy="366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168725" y="15625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Exportation et diffusion du menu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425025" y="541775"/>
            <a:ext cx="154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25" y="1936400"/>
            <a:ext cx="844252" cy="8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25" y="2907076"/>
            <a:ext cx="844252" cy="80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801" y="3862100"/>
            <a:ext cx="844250" cy="10473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936550" y="796325"/>
            <a:ext cx="2383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Une fois son menu réalisé l’utilisateur pourra exporter son menu sur Instagram, sur son compte deliveroo ou en 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242050" y="1978275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API Instagram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l’api Graph d’instagram permet la connexion au compte de l’utilisateur et le partage de contenu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268263" y="2957838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API Deliveroo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Connexion à l’appli deliveroo et au compte de l’utilisateur pour partager directement son menu sur la plateforme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293300" y="4115875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JSPDF</a:t>
            </a: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Cette extension permet l’exportation en PDF de page web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331750" y="33823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Accès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 aux précédents menus possibilité de supprimer, modifier.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Route API géré avec Route Handlers de NEXT.JS (gain de temps en 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développement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100" y="217500"/>
            <a:ext cx="4005108" cy="28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67374" cy="50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4767875" y="24040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Base de données :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1" name="Google Shape;221;p26"/>
          <p:cNvCxnSpPr/>
          <p:nvPr/>
        </p:nvCxnSpPr>
        <p:spPr>
          <a:xfrm>
            <a:off x="4802925" y="31052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125" y="555925"/>
            <a:ext cx="789176" cy="4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5844650" y="676150"/>
            <a:ext cx="22788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Structure Flexible (Données au format JSON)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Evolutivité (ajout de serveurs si le site prends de l’ampleur)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Open Source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Haute Performance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Intégration facile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API géré avec Next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4802925" y="21757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Nom de domaine et hébergement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>
            <a:off x="4840125" y="2230850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6"/>
          <p:cNvSpPr txBox="1"/>
          <p:nvPr/>
        </p:nvSpPr>
        <p:spPr>
          <a:xfrm>
            <a:off x="4802925" y="2476250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nom de domaine </a:t>
            </a:r>
            <a:r>
              <a:rPr b="1" lang="fr" sz="1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www.qwentamaker.com</a:t>
            </a: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 sera déposé sur Vercel et aussi hébergé sur Vercel. Le renouvellement sera assuré par l’agence.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840125" y="30245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Email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8" name="Google Shape;228;p26"/>
          <p:cNvCxnSpPr/>
          <p:nvPr/>
        </p:nvCxnSpPr>
        <p:spPr>
          <a:xfrm>
            <a:off x="4840125" y="306437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6"/>
          <p:cNvSpPr txBox="1"/>
          <p:nvPr/>
        </p:nvSpPr>
        <p:spPr>
          <a:xfrm>
            <a:off x="4840125" y="3344825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Nous créerons 1 adresse email de contact pour les utilisateurs en suivant le format suivant : </a:t>
            </a:r>
            <a:r>
              <a:rPr b="1" lang="fr" sz="1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6"/>
              </a:rPr>
              <a:t>contact@qwentamaker.com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un message sera envoyé à nos équipes de maintenance en cas de clic sur le bouton besoin d’aide de la page de connexion. Une réponse rapide (moins de 2h) sera assuré.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/>
        </p:nvSpPr>
        <p:spPr>
          <a:xfrm>
            <a:off x="4767875" y="24040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Accessibilité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5" name="Google Shape;235;p27"/>
          <p:cNvCxnSpPr/>
          <p:nvPr/>
        </p:nvCxnSpPr>
        <p:spPr>
          <a:xfrm>
            <a:off x="4802925" y="31052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7"/>
          <p:cNvSpPr txBox="1"/>
          <p:nvPr/>
        </p:nvSpPr>
        <p:spPr>
          <a:xfrm>
            <a:off x="4840125" y="626075"/>
            <a:ext cx="2278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compatible avec les navigateurs suivants :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Safari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Google Chrome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Firefox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navigable au clavier et accessible au lecteur d’écran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802925" y="21757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Type d’appareils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8" name="Google Shape;238;p27"/>
          <p:cNvCxnSpPr/>
          <p:nvPr/>
        </p:nvCxnSpPr>
        <p:spPr>
          <a:xfrm>
            <a:off x="4840125" y="2230850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7"/>
          <p:cNvSpPr txBox="1"/>
          <p:nvPr/>
        </p:nvSpPr>
        <p:spPr>
          <a:xfrm>
            <a:off x="4802925" y="2476250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conçu en version desktop uniquement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840125" y="30245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Maintenance et évolution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4840125" y="306437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7"/>
          <p:cNvSpPr txBox="1"/>
          <p:nvPr/>
        </p:nvSpPr>
        <p:spPr>
          <a:xfrm>
            <a:off x="4840125" y="3344825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La maintenance du site sera assuré par l’agence Webgencia conformément au contrat annuel de maintenance et d’assistance.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" y="1061700"/>
            <a:ext cx="3762406" cy="25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706125" y="610300"/>
            <a:ext cx="326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Rappel de la mission</a:t>
            </a:r>
            <a:endParaRPr u="sng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630975" y="2983975"/>
            <a:ext cx="54567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11"/>
              <a:t>L'entreprise souhaite réaliser un outil en ligne qui permettra à ses clients restaurateurs de publier ou d’imprimer leurs menus. L’utilisateur pourra créer un compte, se connecter et personnaliser son menu.</a:t>
            </a:r>
            <a:endParaRPr sz="421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211"/>
              <a:t>Le site proposera différents services pour aider l’utilisateur (conseils, blog etc..)</a:t>
            </a:r>
            <a:endParaRPr sz="421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5650" cy="50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5053400" y="18506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En tant que leader historique de l'impression de supports, Qwenta cherche à diversifier ses activités.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861375" y="255425"/>
            <a:ext cx="19383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0">
                <a:solidFill>
                  <a:schemeClr val="lt2"/>
                </a:solidFill>
              </a:rPr>
              <a:t>“</a:t>
            </a:r>
            <a:endParaRPr sz="30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>
            <a:stCxn id="84" idx="3"/>
            <a:endCxn id="85" idx="1"/>
          </p:cNvCxnSpPr>
          <p:nvPr/>
        </p:nvCxnSpPr>
        <p:spPr>
          <a:xfrm flipH="1" rot="10800000">
            <a:off x="4023750" y="1133950"/>
            <a:ext cx="3448500" cy="19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Arborescence du site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55750" y="26737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601450" y="15647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2601450" y="26737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601450" y="38578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227225" y="15647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202200" y="264435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5202200" y="38578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472375" y="7034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" name="Google Shape;93;p15"/>
          <p:cNvCxnSpPr>
            <a:stCxn id="87" idx="0"/>
            <a:endCxn id="88" idx="1"/>
          </p:cNvCxnSpPr>
          <p:nvPr/>
        </p:nvCxnSpPr>
        <p:spPr>
          <a:xfrm flipH="1" rot="10800000">
            <a:off x="1166900" y="1995400"/>
            <a:ext cx="14346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>
            <a:stCxn id="87" idx="3"/>
            <a:endCxn id="84" idx="1"/>
          </p:cNvCxnSpPr>
          <p:nvPr/>
        </p:nvCxnSpPr>
        <p:spPr>
          <a:xfrm>
            <a:off x="1878050" y="3104350"/>
            <a:ext cx="7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87" idx="2"/>
            <a:endCxn id="89" idx="1"/>
          </p:cNvCxnSpPr>
          <p:nvPr/>
        </p:nvCxnSpPr>
        <p:spPr>
          <a:xfrm>
            <a:off x="1166900" y="3535000"/>
            <a:ext cx="1434600" cy="7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>
            <a:stCxn id="84" idx="3"/>
            <a:endCxn id="90" idx="1"/>
          </p:cNvCxnSpPr>
          <p:nvPr/>
        </p:nvCxnSpPr>
        <p:spPr>
          <a:xfrm flipH="1" rot="10800000">
            <a:off x="4023750" y="1995250"/>
            <a:ext cx="1203600" cy="11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>
            <a:stCxn id="84" idx="3"/>
            <a:endCxn id="91" idx="1"/>
          </p:cNvCxnSpPr>
          <p:nvPr/>
        </p:nvCxnSpPr>
        <p:spPr>
          <a:xfrm flipH="1" rot="10800000">
            <a:off x="4023750" y="3074950"/>
            <a:ext cx="1178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>
            <a:stCxn id="84" idx="3"/>
            <a:endCxn id="92" idx="1"/>
          </p:cNvCxnSpPr>
          <p:nvPr/>
        </p:nvCxnSpPr>
        <p:spPr>
          <a:xfrm>
            <a:off x="4023750" y="3104350"/>
            <a:ext cx="1178400" cy="11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5"/>
          <p:cNvCxnSpPr>
            <a:stCxn id="90" idx="3"/>
            <a:endCxn id="85" idx="2"/>
          </p:cNvCxnSpPr>
          <p:nvPr/>
        </p:nvCxnSpPr>
        <p:spPr>
          <a:xfrm flipH="1" rot="10800000">
            <a:off x="6649525" y="1564875"/>
            <a:ext cx="1533900" cy="430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5"/>
          <p:cNvSpPr txBox="1"/>
          <p:nvPr/>
        </p:nvSpPr>
        <p:spPr>
          <a:xfrm>
            <a:off x="706150" y="2914000"/>
            <a:ext cx="104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Accueil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856825" y="1805025"/>
            <a:ext cx="104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Pricings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811525" y="291400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811525" y="407305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Exemples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369775" y="1749925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Menus 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créés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précédemment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344700" y="289930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 Restaurant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344700" y="407305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 Compte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614875" y="943725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Création de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menus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" y="76200"/>
            <a:ext cx="3329034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4667775" y="198075"/>
            <a:ext cx="3050100" cy="6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Solution technique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4814625" y="665525"/>
            <a:ext cx="40968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technologiques</a:t>
            </a:r>
            <a:endParaRPr/>
          </a:p>
        </p:txBody>
      </p:sp>
      <p:graphicFrame>
        <p:nvGraphicFramePr>
          <p:cNvPr id="115" name="Google Shape;115;p16"/>
          <p:cNvGraphicFramePr/>
          <p:nvPr/>
        </p:nvGraphicFramePr>
        <p:xfrm>
          <a:off x="4914425" y="154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{A98C4742-6046-46E7-AFEC-2D15120F7AD4}</a:tableStyleId>
              </a:tblPr>
              <a:tblGrid>
                <a:gridCol w="1918500"/>
                <a:gridCol w="191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Besoins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Solution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Authentification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Personnalisation (couleurs, polices)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Branding (Logo etc..)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Exportation (Deliveroo, Instagram)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Exportation PDF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Impression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Accès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au menus précédents (suppression,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édition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Il conviendra d’utiliser un </a:t>
                      </a:r>
                      <a:r>
                        <a:rPr b="1" lang="fr" sz="1000">
                          <a:solidFill>
                            <a:schemeClr val="lt1"/>
                          </a:solidFill>
                        </a:rPr>
                        <a:t>Framework Javascript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pour faciliter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l'intégration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de toutes les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fonctionnalités. Une connection à une </a:t>
                      </a:r>
                      <a:r>
                        <a:rPr b="1" lang="fr" sz="1000">
                          <a:solidFill>
                            <a:schemeClr val="lt1"/>
                          </a:solidFill>
                        </a:rPr>
                        <a:t>base de données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sera nécessaire pour sauvegarder toutes les infos du restaurateur.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1"/>
            <a:ext cx="9144003" cy="27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89775" y="5328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fonction des critères présentés dans la score card suivante, Next.Js à été </a:t>
            </a:r>
            <a:r>
              <a:rPr lang="fr"/>
              <a:t>sélectionné</a:t>
            </a:r>
            <a:r>
              <a:rPr lang="fr"/>
              <a:t> comme Framework</a:t>
            </a:r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>
            <a:off x="460750" y="500825"/>
            <a:ext cx="0" cy="510900"/>
          </a:xfrm>
          <a:prstGeom prst="straightConnector1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3" name="Google Shape;123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{A98C4742-6046-46E7-AFEC-2D15120F7AD4}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Expertise interne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(0.4)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Fonctionnalités (0.3)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Modules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(0.4)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Score total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(1)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Next.JS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0.6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Vue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Angular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 Frontend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624" y="1508750"/>
            <a:ext cx="1827301" cy="16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70625" y="911500"/>
            <a:ext cx="285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F9000"/>
                </a:solidFill>
              </a:rPr>
              <a:t>Framework FrontEnd et Backend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851325" y="766275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48375" y="2836825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187" y="3272650"/>
            <a:ext cx="1420175" cy="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4206925" y="3175275"/>
            <a:ext cx="470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989025" y="1257075"/>
            <a:ext cx="1367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Puissance et rapidité de chargement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886075" y="3293950"/>
            <a:ext cx="1367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Framework tout en un pour le Front et le Back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162350" y="3067250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325100" y="3322550"/>
            <a:ext cx="1367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Environnement React, Flexibilité et modularité, avec ses nombreuses extensions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378775" y="3718325"/>
            <a:ext cx="2127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Le Framework CSS optimisé pour Next.JS</a:t>
            </a:r>
            <a:r>
              <a:rPr lang="fr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18"/>
          <p:cNvCxnSpPr>
            <a:stCxn id="132" idx="7"/>
            <a:endCxn id="129" idx="1"/>
          </p:cNvCxnSpPr>
          <p:nvPr/>
        </p:nvCxnSpPr>
        <p:spPr>
          <a:xfrm flipH="1" rot="10800000">
            <a:off x="2150593" y="2329207"/>
            <a:ext cx="13779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>
            <a:stCxn id="129" idx="3"/>
            <a:endCxn id="137" idx="1"/>
          </p:cNvCxnSpPr>
          <p:nvPr/>
        </p:nvCxnSpPr>
        <p:spPr>
          <a:xfrm>
            <a:off x="5355926" y="2329175"/>
            <a:ext cx="1047000" cy="9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>
            <a:stCxn id="129" idx="3"/>
            <a:endCxn id="131" idx="2"/>
          </p:cNvCxnSpPr>
          <p:nvPr/>
        </p:nvCxnSpPr>
        <p:spPr>
          <a:xfrm flipH="1" rot="10800000">
            <a:off x="5355926" y="1587575"/>
            <a:ext cx="1495500" cy="7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Extensions et modules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37" y="169800"/>
            <a:ext cx="3271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Page 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d'accueil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960925" y="621675"/>
            <a:ext cx="1395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Connexion ou création de compte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flipH="1">
            <a:off x="3965250" y="830450"/>
            <a:ext cx="29739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0"/>
          <p:cNvCxnSpPr/>
          <p:nvPr/>
        </p:nvCxnSpPr>
        <p:spPr>
          <a:xfrm rot="10800000">
            <a:off x="5856600" y="421975"/>
            <a:ext cx="107820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 txBox="1"/>
          <p:nvPr/>
        </p:nvSpPr>
        <p:spPr>
          <a:xfrm>
            <a:off x="400000" y="830450"/>
            <a:ext cx="18738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Page d’accueil accessible à tous les visiteurs et présentant les 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fonctionnalités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 du site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0"/>
          <p:cNvCxnSpPr/>
          <p:nvPr/>
        </p:nvCxnSpPr>
        <p:spPr>
          <a:xfrm flipH="1">
            <a:off x="3925975" y="839125"/>
            <a:ext cx="2995800" cy="21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0"/>
          <p:cNvSpPr/>
          <p:nvPr/>
        </p:nvSpPr>
        <p:spPr>
          <a:xfrm>
            <a:off x="200000" y="2421750"/>
            <a:ext cx="2508600" cy="14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247775" y="2504350"/>
            <a:ext cx="23958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Réalisé avec Next et Tailwind =&gt;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lazy Loading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sur les images (temps de chargement réduit)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Optimisation du SEO (Optimisation du balisage)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Maintenabilité et évolutivité (un composant par section, ajout de section facilité)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350" y="1187850"/>
            <a:ext cx="4309975" cy="26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Ecran de connexion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4482400" y="4046675"/>
            <a:ext cx="160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Connexion via E-Mail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849625" y="4059125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Authentification par lien unique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379325" y="4059125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Animation et UI optimisé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00" y="834575"/>
            <a:ext cx="1705674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200000" y="2421750"/>
            <a:ext cx="2508600" cy="14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247775" y="2504350"/>
            <a:ext cx="23958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NextAuth, le Plugin d’authentification pour Next.JS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Sécurisé (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 POST + CSRF Token validation</a:t>
            </a:r>
            <a:r>
              <a:rPr lang="fr" sz="800">
                <a:solidFill>
                  <a:srgbClr val="E3E3E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Flexible (possibilité par la suite de rajouter la connexion via réseaux sociaux)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